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jp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1" descr=""/>
          <p:cNvPicPr/>
          <p:nvPr/>
        </p:nvPicPr>
        <p:blipFill>
          <a:blip r:embed="rId14"/>
          <a:stretch/>
        </p:blipFill>
        <p:spPr bwMode="auto">
          <a:xfrm>
            <a:off x="611280" y="1484280"/>
            <a:ext cx="8327880" cy="514512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2" descr="D:\Work\Bachti\!!!ВНУТРЕННИЕ\декабрь\презентация\gerb_obl.png"/>
          <p:cNvPicPr/>
          <p:nvPr/>
        </p:nvPicPr>
        <p:blipFill>
          <a:blip r:embed="rId15"/>
          <a:stretch/>
        </p:blipFill>
        <p:spPr bwMode="auto">
          <a:xfrm>
            <a:off x="895320" y="122400"/>
            <a:ext cx="868320" cy="9349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" name="Рисунок 1" descr=""/>
          <p:cNvPicPr/>
          <p:nvPr/>
        </p:nvPicPr>
        <p:blipFill>
          <a:blip r:embed="rId14"/>
          <a:stretch/>
        </p:blipFill>
        <p:spPr bwMode="auto">
          <a:xfrm>
            <a:off x="-11160" y="0"/>
            <a:ext cx="779400" cy="12654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2" descr="D:\Work\Bachti\!!!ВНУТРЕННИЕ\декабрь\презентация\фотозона размер.png"/>
          <p:cNvPicPr/>
          <p:nvPr/>
        </p:nvPicPr>
        <p:blipFill>
          <a:blip r:embed="rId15"/>
          <a:stretch/>
        </p:blipFill>
        <p:spPr bwMode="auto">
          <a:xfrm>
            <a:off x="7781760" y="122400"/>
            <a:ext cx="1176480" cy="93024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742680" lvl="1" indent="-285480">
              <a:spcBef>
                <a:spcPts val="697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spcBef>
                <a:spcPts val="598"/>
              </a:spcBef>
              <a:buClr>
                <a:srgbClr val="000000"/>
              </a:buClr>
              <a:buFont typeface="Arial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package" Target="../embeddings/Microsoft_Excel_Worksheet1.xlsx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 bwMode="auto">
          <a:xfrm>
            <a:off x="709560" y="1484280"/>
            <a:ext cx="7175520" cy="95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3B4555"/>
                </a:solidFill>
                <a:latin typeface="Times New Roman"/>
                <a:ea typeface="Times New Roman"/>
              </a:rPr>
              <a:t>Эффективная организация и оптимизация рабочих мест сотрудников ДОУ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 bwMode="auto">
          <a:xfrm>
            <a:off x="2050920" y="122400"/>
            <a:ext cx="5545440" cy="1041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p>
            <a:pPr algn="ctr">
              <a:lnSpc>
                <a:spcPct val="10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«Центр развития ребенка - Детский сад № 224»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 bwMode="auto">
          <a:xfrm>
            <a:off x="324000" y="3357360"/>
            <a:ext cx="6408720" cy="780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rmAutofit/>
          </a:bodyPr>
          <a:p>
            <a:pPr>
              <a:lnSpc>
                <a:spcPct val="10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Руководитель проекта: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Нагель В.С., старший воспитатель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Команда проекта: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Прохорова Е.В., учитель-логопед, Меркулова Н.Г., инструктор по физической культуре,  Кузнецова М.В., воспитатель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 bwMode="auto">
          <a:xfrm>
            <a:off x="1258920" y="252000"/>
            <a:ext cx="5989680" cy="58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Визуализация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2" descr=""/>
          <p:cNvPicPr/>
          <p:nvPr/>
        </p:nvPicPr>
        <p:blipFill>
          <a:blip r:embed="rId2"/>
          <a:stretch/>
        </p:blipFill>
        <p:spPr bwMode="auto">
          <a:xfrm>
            <a:off x="1258920" y="1413000"/>
            <a:ext cx="2284560" cy="304488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3" descr=""/>
          <p:cNvPicPr/>
          <p:nvPr/>
        </p:nvPicPr>
        <p:blipFill>
          <a:blip r:embed="rId3"/>
          <a:stretch/>
        </p:blipFill>
        <p:spPr bwMode="auto">
          <a:xfrm>
            <a:off x="5451480" y="1938240"/>
            <a:ext cx="2517840" cy="335592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2"/>
          <p:cNvSpPr/>
          <p:nvPr/>
        </p:nvSpPr>
        <p:spPr bwMode="auto">
          <a:xfrm>
            <a:off x="1939320" y="4653000"/>
            <a:ext cx="923040" cy="36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«Было»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 bwMode="auto">
          <a:xfrm>
            <a:off x="6212880" y="5300640"/>
            <a:ext cx="992879" cy="36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«Стало»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 bwMode="auto">
          <a:xfrm>
            <a:off x="4044960" y="2935440"/>
            <a:ext cx="936720" cy="412560"/>
          </a:xfrm>
          <a:custGeom>
            <a:avLst/>
            <a:gdLst/>
            <a:ahLst/>
            <a:cxnLst/>
            <a:rect l="0" t="0" r="r" b="b"/>
            <a:pathLst>
              <a:path w="2604" h="1148" fill="norm" stroke="1" extrusionOk="0">
                <a:moveTo>
                  <a:pt x="0" y="286"/>
                </a:moveTo>
                <a:lnTo>
                  <a:pt x="2029" y="286"/>
                </a:lnTo>
                <a:lnTo>
                  <a:pt x="2029" y="0"/>
                </a:lnTo>
                <a:lnTo>
                  <a:pt x="2603" y="573"/>
                </a:lnTo>
                <a:lnTo>
                  <a:pt x="2029" y="1147"/>
                </a:lnTo>
                <a:lnTo>
                  <a:pt x="2029" y="860"/>
                </a:lnTo>
                <a:lnTo>
                  <a:pt x="0" y="860"/>
                </a:lnTo>
                <a:lnTo>
                  <a:pt x="0" y="286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 bwMode="auto">
          <a:xfrm>
            <a:off x="900000" y="252000"/>
            <a:ext cx="6840720" cy="58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Визуализация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 bwMode="auto">
          <a:xfrm>
            <a:off x="1586880" y="3544920"/>
            <a:ext cx="923040" cy="36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«Было»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 bwMode="auto">
          <a:xfrm>
            <a:off x="5154120" y="3544920"/>
            <a:ext cx="992879" cy="36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«Стало»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 bwMode="auto">
          <a:xfrm>
            <a:off x="3340080" y="3451320"/>
            <a:ext cx="977760" cy="484200"/>
          </a:xfrm>
          <a:custGeom>
            <a:avLst/>
            <a:gdLst/>
            <a:ahLst/>
            <a:cxnLst/>
            <a:rect l="0" t="0" r="r" b="b"/>
            <a:pathLst>
              <a:path w="2718" h="1347" fill="norm" stroke="1" extrusionOk="0">
                <a:moveTo>
                  <a:pt x="0" y="336"/>
                </a:moveTo>
                <a:lnTo>
                  <a:pt x="2044" y="336"/>
                </a:lnTo>
                <a:lnTo>
                  <a:pt x="2044" y="0"/>
                </a:lnTo>
                <a:lnTo>
                  <a:pt x="2717" y="673"/>
                </a:lnTo>
                <a:lnTo>
                  <a:pt x="2044" y="1346"/>
                </a:lnTo>
                <a:lnTo>
                  <a:pt x="2044" y="1009"/>
                </a:lnTo>
                <a:lnTo>
                  <a:pt x="0" y="1009"/>
                </a:lnTo>
                <a:lnTo>
                  <a:pt x="0" y="336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Рисунок 7" descr=""/>
          <p:cNvPicPr/>
          <p:nvPr/>
        </p:nvPicPr>
        <p:blipFill>
          <a:blip r:embed="rId2"/>
          <a:stretch/>
        </p:blipFill>
        <p:spPr bwMode="auto">
          <a:xfrm>
            <a:off x="1042920" y="1035000"/>
            <a:ext cx="1873440" cy="230508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8" descr=""/>
          <p:cNvPicPr/>
          <p:nvPr/>
        </p:nvPicPr>
        <p:blipFill>
          <a:blip r:embed="rId3"/>
          <a:stretch/>
        </p:blipFill>
        <p:spPr bwMode="auto">
          <a:xfrm>
            <a:off x="4599000" y="1015920"/>
            <a:ext cx="1827360" cy="243540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9" descr=""/>
          <p:cNvPicPr/>
          <p:nvPr/>
        </p:nvPicPr>
        <p:blipFill>
          <a:blip r:embed="rId4"/>
          <a:stretch/>
        </p:blipFill>
        <p:spPr bwMode="auto">
          <a:xfrm>
            <a:off x="1692360" y="4132440"/>
            <a:ext cx="1855800" cy="247464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0" descr=""/>
          <p:cNvPicPr/>
          <p:nvPr/>
        </p:nvPicPr>
        <p:blipFill>
          <a:blip r:embed="rId5"/>
          <a:stretch/>
        </p:blipFill>
        <p:spPr bwMode="auto">
          <a:xfrm>
            <a:off x="5487840" y="4118040"/>
            <a:ext cx="1876680" cy="250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 bwMode="auto">
          <a:xfrm>
            <a:off x="1258920" y="252000"/>
            <a:ext cx="6121440" cy="584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Визуализация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 bwMode="auto">
          <a:xfrm>
            <a:off x="2326680" y="3592440"/>
            <a:ext cx="923040" cy="36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«Было»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 bwMode="auto">
          <a:xfrm>
            <a:off x="5421600" y="3592440"/>
            <a:ext cx="992879" cy="36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«Стало»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 bwMode="auto">
          <a:xfrm>
            <a:off x="3335400" y="2387519"/>
            <a:ext cx="811080" cy="339840"/>
          </a:xfrm>
          <a:custGeom>
            <a:avLst/>
            <a:gdLst/>
            <a:ahLst/>
            <a:cxnLst/>
            <a:rect l="0" t="0" r="r" b="b"/>
            <a:pathLst>
              <a:path w="2255" h="945" fill="norm" stroke="1" extrusionOk="0">
                <a:moveTo>
                  <a:pt x="0" y="236"/>
                </a:moveTo>
                <a:lnTo>
                  <a:pt x="1780" y="236"/>
                </a:lnTo>
                <a:lnTo>
                  <a:pt x="1780" y="0"/>
                </a:lnTo>
                <a:lnTo>
                  <a:pt x="2254" y="472"/>
                </a:lnTo>
                <a:lnTo>
                  <a:pt x="1780" y="944"/>
                </a:lnTo>
                <a:lnTo>
                  <a:pt x="1780" y="708"/>
                </a:lnTo>
                <a:lnTo>
                  <a:pt x="0" y="708"/>
                </a:lnTo>
                <a:lnTo>
                  <a:pt x="0" y="236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Рисунок 2" descr=""/>
          <p:cNvPicPr/>
          <p:nvPr/>
        </p:nvPicPr>
        <p:blipFill>
          <a:blip r:embed="rId2"/>
          <a:stretch/>
        </p:blipFill>
        <p:spPr bwMode="auto">
          <a:xfrm>
            <a:off x="1541520" y="1212840"/>
            <a:ext cx="1714320" cy="228600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3" descr=""/>
          <p:cNvPicPr/>
          <p:nvPr/>
        </p:nvPicPr>
        <p:blipFill>
          <a:blip r:embed="rId3"/>
          <a:stretch/>
        </p:blipFill>
        <p:spPr bwMode="auto">
          <a:xfrm>
            <a:off x="4716360" y="1212840"/>
            <a:ext cx="1760759" cy="234936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11" descr=""/>
          <p:cNvPicPr/>
          <p:nvPr/>
        </p:nvPicPr>
        <p:blipFill>
          <a:blip r:embed="rId4"/>
          <a:stretch/>
        </p:blipFill>
        <p:spPr bwMode="auto">
          <a:xfrm>
            <a:off x="2255760" y="4149720"/>
            <a:ext cx="1884600" cy="2511360"/>
          </a:xfrm>
          <a:prstGeom prst="rect">
            <a:avLst/>
          </a:prstGeom>
          <a:ln w="0">
            <a:noFill/>
          </a:ln>
        </p:spPr>
      </p:pic>
      <p:pic>
        <p:nvPicPr>
          <p:cNvPr id="186" name="Рисунок 12" descr=""/>
          <p:cNvPicPr/>
          <p:nvPr/>
        </p:nvPicPr>
        <p:blipFill>
          <a:blip r:embed="rId5"/>
          <a:stretch/>
        </p:blipFill>
        <p:spPr bwMode="auto">
          <a:xfrm>
            <a:off x="5460840" y="4149720"/>
            <a:ext cx="1919520" cy="255888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5"/>
          <p:cNvSpPr/>
          <p:nvPr/>
        </p:nvSpPr>
        <p:spPr bwMode="auto">
          <a:xfrm>
            <a:off x="4309920" y="5122800"/>
            <a:ext cx="811440" cy="339840"/>
          </a:xfrm>
          <a:custGeom>
            <a:avLst/>
            <a:gdLst/>
            <a:ahLst/>
            <a:cxnLst/>
            <a:rect l="0" t="0" r="r" b="b"/>
            <a:pathLst>
              <a:path w="2256" h="945" fill="norm" stroke="1" extrusionOk="0">
                <a:moveTo>
                  <a:pt x="0" y="236"/>
                </a:moveTo>
                <a:lnTo>
                  <a:pt x="1780" y="236"/>
                </a:lnTo>
                <a:lnTo>
                  <a:pt x="1780" y="0"/>
                </a:lnTo>
                <a:lnTo>
                  <a:pt x="2255" y="472"/>
                </a:lnTo>
                <a:lnTo>
                  <a:pt x="1780" y="944"/>
                </a:lnTo>
                <a:lnTo>
                  <a:pt x="1780" y="708"/>
                </a:lnTo>
                <a:lnTo>
                  <a:pt x="0" y="708"/>
                </a:lnTo>
                <a:lnTo>
                  <a:pt x="0" y="236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 bwMode="auto">
          <a:xfrm>
            <a:off x="2397240" y="115920"/>
            <a:ext cx="4070160" cy="155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Результаты проекта</a:t>
            </a:r>
            <a:br>
              <a:rPr/>
            </a:b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 bwMode="auto">
          <a:xfrm>
            <a:off x="1116000" y="1700280"/>
            <a:ext cx="7292880" cy="2528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marL="34272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Разработано цветовое обозначение методических материалов и документации.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Разработан стандарт рабочего места педагога.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Значительно сократилось время на поиск нужного документа или методического материала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 bwMode="auto">
          <a:xfrm>
            <a:off x="1825200" y="2565000"/>
            <a:ext cx="5365800" cy="1312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0" i="1" strike="noStrike" spc="-1">
                <a:solidFill>
                  <a:srgbClr val="3B4555"/>
                </a:solidFill>
                <a:latin typeface="Futura PT Medium"/>
              </a:rPr>
              <a:t>Спасибо за внимание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 bwMode="auto">
          <a:xfrm>
            <a:off x="338040" y="4740120"/>
            <a:ext cx="4052880" cy="6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6" descr="C:\Users\79059\Desktop\Работа\Бережливые технологии\Лин проект 224\лин.jpg"/>
          <p:cNvPicPr/>
          <p:nvPr/>
        </p:nvPicPr>
        <p:blipFill>
          <a:blip r:embed="rId2"/>
          <a:stretch/>
        </p:blipFill>
        <p:spPr bwMode="auto">
          <a:xfrm>
            <a:off x="-54000" y="65160"/>
            <a:ext cx="9252000" cy="672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 bwMode="auto">
          <a:xfrm>
            <a:off x="2585880" y="188640"/>
            <a:ext cx="346896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Команда проекта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Picture 4" descr=""/>
          <p:cNvPicPr/>
          <p:nvPr/>
        </p:nvPicPr>
        <p:blipFill>
          <a:blip r:embed="rId2"/>
          <a:stretch/>
        </p:blipFill>
        <p:spPr bwMode="auto">
          <a:xfrm>
            <a:off x="2340000" y="1360440"/>
            <a:ext cx="552600" cy="55260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5" descr=""/>
          <p:cNvPicPr/>
          <p:nvPr/>
        </p:nvPicPr>
        <p:blipFill>
          <a:blip r:embed="rId3"/>
          <a:stretch/>
        </p:blipFill>
        <p:spPr bwMode="auto">
          <a:xfrm>
            <a:off x="182520" y="2255760"/>
            <a:ext cx="485640" cy="5558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5" descr=""/>
          <p:cNvPicPr/>
          <p:nvPr/>
        </p:nvPicPr>
        <p:blipFill>
          <a:blip r:embed="rId4"/>
          <a:stretch/>
        </p:blipFill>
        <p:spPr bwMode="auto">
          <a:xfrm>
            <a:off x="217440" y="3284640"/>
            <a:ext cx="484200" cy="5554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" descr=""/>
          <p:cNvPicPr/>
          <p:nvPr/>
        </p:nvPicPr>
        <p:blipFill>
          <a:blip r:embed="rId5"/>
          <a:stretch/>
        </p:blipFill>
        <p:spPr bwMode="auto">
          <a:xfrm>
            <a:off x="4373640" y="2278080"/>
            <a:ext cx="552240" cy="55260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2"/>
          <p:cNvSpPr/>
          <p:nvPr/>
        </p:nvSpPr>
        <p:spPr bwMode="auto">
          <a:xfrm>
            <a:off x="3143160" y="1467000"/>
            <a:ext cx="410364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2060"/>
                </a:solidFill>
                <a:latin typeface="Arial"/>
              </a:rPr>
              <a:t>Нагель Вероника Сергеевна – старший воспитатель – руководитель проекта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 bwMode="auto">
          <a:xfrm>
            <a:off x="711360" y="2395440"/>
            <a:ext cx="360036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2060"/>
                </a:solidFill>
                <a:latin typeface="Arial"/>
              </a:rPr>
              <a:t>Прохорова Екатерина Вячеславовна – учитель-логопед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 bwMode="auto">
          <a:xfrm>
            <a:off x="690480" y="3432240"/>
            <a:ext cx="360036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2060"/>
                </a:solidFill>
                <a:latin typeface="Arial"/>
              </a:rPr>
              <a:t>Кузнецова Марина Викторовна - воспитатель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 bwMode="auto">
          <a:xfrm>
            <a:off x="5219640" y="2395440"/>
            <a:ext cx="360036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2060"/>
                </a:solidFill>
                <a:latin typeface="Arial"/>
              </a:rPr>
              <a:t>Меркулова Наталья Геннадьевна – инструктор по физической культуре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4" descr=""/>
          <p:cNvPicPr/>
          <p:nvPr/>
        </p:nvPicPr>
        <p:blipFill>
          <a:blip r:embed="rId6"/>
          <a:stretch/>
        </p:blipFill>
        <p:spPr bwMode="auto">
          <a:xfrm>
            <a:off x="1812960" y="5194440"/>
            <a:ext cx="552240" cy="55404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6"/>
          <p:cNvSpPr/>
          <p:nvPr/>
        </p:nvSpPr>
        <p:spPr bwMode="auto">
          <a:xfrm>
            <a:off x="2616120" y="5300640"/>
            <a:ext cx="410364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2060"/>
                </a:solidFill>
                <a:latin typeface="Arial"/>
              </a:rPr>
              <a:t>Жогова Марина Валентиновна – куратор  проекта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 bwMode="auto">
          <a:xfrm flipH="0" flipV="0">
            <a:off x="971280" y="188640"/>
            <a:ext cx="7078680" cy="687659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Карта текущего состояния процесса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Рисунок 6" descr=""/>
          <p:cNvPicPr/>
          <p:nvPr/>
        </p:nvPicPr>
        <p:blipFill>
          <a:blip r:embed="rId2"/>
          <a:srcRect l="0" t="4851" r="0" b="40553"/>
          <a:stretch/>
        </p:blipFill>
        <p:spPr bwMode="auto">
          <a:xfrm>
            <a:off x="938160" y="1052640"/>
            <a:ext cx="4497480" cy="347328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7" descr=""/>
          <p:cNvPicPr/>
          <p:nvPr/>
        </p:nvPicPr>
        <p:blipFill>
          <a:blip r:embed="rId3"/>
          <a:stretch/>
        </p:blipFill>
        <p:spPr bwMode="auto">
          <a:xfrm>
            <a:off x="5940360" y="1484280"/>
            <a:ext cx="1656000" cy="220824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8" descr=""/>
          <p:cNvPicPr/>
          <p:nvPr/>
        </p:nvPicPr>
        <p:blipFill>
          <a:blip r:embed="rId4"/>
          <a:stretch/>
        </p:blipFill>
        <p:spPr bwMode="auto">
          <a:xfrm>
            <a:off x="6227640" y="4149720"/>
            <a:ext cx="1675080" cy="223200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9" descr=""/>
          <p:cNvPicPr/>
          <p:nvPr/>
        </p:nvPicPr>
        <p:blipFill>
          <a:blip r:embed="rId5"/>
          <a:stretch/>
        </p:blipFill>
        <p:spPr bwMode="auto">
          <a:xfrm>
            <a:off x="3521160" y="4149720"/>
            <a:ext cx="1698480" cy="226548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2"/>
          <p:cNvSpPr/>
          <p:nvPr/>
        </p:nvSpPr>
        <p:spPr bwMode="auto">
          <a:xfrm>
            <a:off x="3666960" y="6415200"/>
            <a:ext cx="1224000" cy="2462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 №2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 bwMode="auto">
          <a:xfrm>
            <a:off x="6453360" y="6415200"/>
            <a:ext cx="1223640" cy="2462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 №3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 bwMode="auto">
          <a:xfrm>
            <a:off x="6156360" y="3757680"/>
            <a:ext cx="1224000" cy="2462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 №1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2"/>
          <a:stretch/>
        </p:blipFill>
        <p:spPr bwMode="auto">
          <a:xfrm>
            <a:off x="5219640" y="1341360"/>
            <a:ext cx="3384720" cy="5154840"/>
          </a:xfrm>
          <a:prstGeom prst="rect">
            <a:avLst/>
          </a:prstGeom>
          <a:ln w="0">
            <a:noFill/>
          </a:ln>
        </p:spPr>
      </p:pic>
      <p:sp>
        <p:nvSpPr>
          <p:cNvPr id="139" name="TextShape 1"/>
          <p:cNvSpPr txBox="1"/>
          <p:nvPr/>
        </p:nvSpPr>
        <p:spPr bwMode="auto">
          <a:xfrm>
            <a:off x="2622600" y="333000"/>
            <a:ext cx="389880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Пирамида проблем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3"/>
          <a:stretch/>
        </p:blipFill>
        <p:spPr bwMode="auto">
          <a:xfrm>
            <a:off x="250920" y="4797360"/>
            <a:ext cx="1800000" cy="134136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2"/>
          <p:cNvSpPr/>
          <p:nvPr/>
        </p:nvSpPr>
        <p:spPr bwMode="auto">
          <a:xfrm>
            <a:off x="5796000" y="5013360"/>
            <a:ext cx="2376360" cy="1526759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Уровень образовательной организации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0" strike="noStrike" spc="-1">
                <a:solidFill>
                  <a:srgbClr val="002060"/>
                </a:solidFill>
                <a:latin typeface="Arial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 bwMode="auto">
          <a:xfrm>
            <a:off x="2050920" y="2362320"/>
            <a:ext cx="3888000" cy="5806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FBFF"/>
          </a:solidFill>
          <a:ln w="255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нерациональное хранение методических материалов и документации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 bwMode="auto">
          <a:xfrm>
            <a:off x="1690560" y="3247920"/>
            <a:ext cx="3889440" cy="8240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FBFF"/>
          </a:solidFill>
          <a:ln w="255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marL="66600" algn="ctr">
              <a:lnSpc>
                <a:spcPct val="100000"/>
              </a:lnSpc>
              <a:tabLst>
                <a:tab pos="0" algn="l"/>
                <a:tab pos="1231560" algn="l"/>
                <a:tab pos="144288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большое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количество накопленных и бессистемно хранящихся методических материалов и документов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 bwMode="auto">
          <a:xfrm>
            <a:off x="1476360" y="4429080"/>
            <a:ext cx="3887640" cy="5806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FBFF"/>
          </a:solidFill>
          <a:ln w="255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отсутствие единого цветового обозначения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 bwMode="auto">
          <a:xfrm>
            <a:off x="1332000" y="3014640"/>
            <a:ext cx="576000" cy="701640"/>
          </a:xfrm>
          <a:custGeom>
            <a:avLst/>
            <a:gdLst/>
            <a:ahLst/>
            <a:cxnLst/>
            <a:rect l="l" t="t" r="r" b="b"/>
            <a:pathLst>
              <a:path w="21494" h="21494" fill="norm" stroke="1" extrusionOk="0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 bwMode="auto">
          <a:xfrm>
            <a:off x="5651640" y="5445000"/>
            <a:ext cx="576000" cy="576360"/>
          </a:xfrm>
          <a:custGeom>
            <a:avLst/>
            <a:gdLst/>
            <a:ahLst/>
            <a:cxnLst/>
            <a:rect l="l" t="t" r="r" b="b"/>
            <a:pathLst>
              <a:path w="21494" h="21494" fill="norm" stroke="1" extrusionOk="0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 bwMode="auto">
          <a:xfrm>
            <a:off x="7524720" y="4869000"/>
            <a:ext cx="576360" cy="576000"/>
          </a:xfrm>
          <a:custGeom>
            <a:avLst/>
            <a:gdLst/>
            <a:ahLst/>
            <a:cxnLst/>
            <a:rect l="l" t="t" r="r" b="b"/>
            <a:pathLst>
              <a:path w="21494" h="21494" fill="norm" stroke="1" extrusionOk="0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9"/>
          <p:cNvSpPr/>
          <p:nvPr/>
        </p:nvSpPr>
        <p:spPr bwMode="auto">
          <a:xfrm>
            <a:off x="1716120" y="2011320"/>
            <a:ext cx="576360" cy="654120"/>
          </a:xfrm>
          <a:custGeom>
            <a:avLst/>
            <a:gdLst/>
            <a:ahLst/>
            <a:cxnLst/>
            <a:rect l="l" t="t" r="r" b="b"/>
            <a:pathLst>
              <a:path w="21494" h="21494" fill="norm" stroke="1" extrusionOk="0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10"/>
          <p:cNvSpPr/>
          <p:nvPr/>
        </p:nvSpPr>
        <p:spPr bwMode="auto">
          <a:xfrm>
            <a:off x="5651640" y="4869000"/>
            <a:ext cx="576000" cy="576000"/>
          </a:xfrm>
          <a:custGeom>
            <a:avLst/>
            <a:gdLst/>
            <a:ahLst/>
            <a:cxnLst/>
            <a:rect l="l" t="t" r="r" b="b"/>
            <a:pathLst>
              <a:path w="21494" h="21494" fill="norm" stroke="1" extrusionOk="0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11"/>
          <p:cNvSpPr/>
          <p:nvPr/>
        </p:nvSpPr>
        <p:spPr bwMode="auto">
          <a:xfrm>
            <a:off x="1116000" y="4199040"/>
            <a:ext cx="577800" cy="684000"/>
          </a:xfrm>
          <a:custGeom>
            <a:avLst/>
            <a:gdLst/>
            <a:ahLst/>
            <a:cxnLst/>
            <a:rect l="l" t="t" r="r" b="b"/>
            <a:pathLst>
              <a:path w="21494" h="21494" fill="norm" stroke="1" extrusionOk="0">
                <a:moveTo>
                  <a:pt x="10901" y="5905"/>
                </a:moveTo>
                <a:lnTo>
                  <a:pt x="8458" y="2399"/>
                </a:lnTo>
                <a:lnTo>
                  <a:pt x="7417" y="6425"/>
                </a:lnTo>
                <a:lnTo>
                  <a:pt x="476" y="2399"/>
                </a:lnTo>
                <a:lnTo>
                  <a:pt x="4732" y="7722"/>
                </a:lnTo>
                <a:lnTo>
                  <a:pt x="106" y="8718"/>
                </a:lnTo>
                <a:lnTo>
                  <a:pt x="3828" y="11880"/>
                </a:lnTo>
                <a:lnTo>
                  <a:pt x="243" y="14689"/>
                </a:lnTo>
                <a:lnTo>
                  <a:pt x="5772" y="14041"/>
                </a:lnTo>
                <a:lnTo>
                  <a:pt x="4868" y="17719"/>
                </a:lnTo>
                <a:lnTo>
                  <a:pt x="7819" y="15730"/>
                </a:lnTo>
                <a:lnTo>
                  <a:pt x="8590" y="21600"/>
                </a:lnTo>
                <a:lnTo>
                  <a:pt x="10637" y="15038"/>
                </a:lnTo>
                <a:lnTo>
                  <a:pt x="13349" y="19840"/>
                </a:lnTo>
                <a:lnTo>
                  <a:pt x="14125" y="14561"/>
                </a:lnTo>
                <a:lnTo>
                  <a:pt x="18248" y="18195"/>
                </a:lnTo>
                <a:lnTo>
                  <a:pt x="16938" y="13044"/>
                </a:lnTo>
                <a:lnTo>
                  <a:pt x="21600" y="13393"/>
                </a:lnTo>
                <a:lnTo>
                  <a:pt x="17710" y="10579"/>
                </a:lnTo>
                <a:lnTo>
                  <a:pt x="21198" y="8242"/>
                </a:lnTo>
                <a:lnTo>
                  <a:pt x="16806" y="7417"/>
                </a:lnTo>
                <a:lnTo>
                  <a:pt x="18482" y="4560"/>
                </a:lnTo>
                <a:lnTo>
                  <a:pt x="14257" y="5429"/>
                </a:lnTo>
                <a:lnTo>
                  <a:pt x="14623" y="106"/>
                </a:lnTo>
                <a:lnTo>
                  <a:pt x="10901" y="5905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 bwMode="auto">
          <a:xfrm>
            <a:off x="826560" y="259920"/>
            <a:ext cx="707076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Карта целевого состояния процесса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2" descr=""/>
          <p:cNvPicPr/>
          <p:nvPr/>
        </p:nvPicPr>
        <p:blipFill>
          <a:blip r:embed="rId2"/>
          <a:srcRect l="0" t="0" r="0" b="64824"/>
          <a:stretch/>
        </p:blipFill>
        <p:spPr bwMode="auto">
          <a:xfrm>
            <a:off x="1258920" y="846000"/>
            <a:ext cx="5977080" cy="302436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4" descr=""/>
          <p:cNvPicPr/>
          <p:nvPr/>
        </p:nvPicPr>
        <p:blipFill>
          <a:blip r:embed="rId3"/>
          <a:stretch/>
        </p:blipFill>
        <p:spPr bwMode="auto">
          <a:xfrm>
            <a:off x="5962680" y="3213000"/>
            <a:ext cx="1976400" cy="263700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5" descr=""/>
          <p:cNvPicPr/>
          <p:nvPr/>
        </p:nvPicPr>
        <p:blipFill>
          <a:blip r:embed="rId4"/>
          <a:stretch/>
        </p:blipFill>
        <p:spPr bwMode="auto">
          <a:xfrm>
            <a:off x="2889360" y="3645000"/>
            <a:ext cx="1996920" cy="266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 bwMode="auto">
          <a:xfrm>
            <a:off x="1187280" y="115920"/>
            <a:ext cx="6553440" cy="101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0" strike="noStrike" spc="-1">
                <a:solidFill>
                  <a:srgbClr val="3B4555"/>
                </a:solidFill>
                <a:latin typeface="Futura PT Medium"/>
              </a:rPr>
              <a:t>План мероприятий по</a:t>
            </a:r>
            <a:br>
              <a:rPr/>
            </a:br>
            <a:r>
              <a:rPr lang="ru-RU" sz="3000" b="0" strike="noStrike" spc="-1">
                <a:solidFill>
                  <a:srgbClr val="3B4555"/>
                </a:solidFill>
                <a:latin typeface="Futura PT Medium"/>
              </a:rPr>
              <a:t> устранению проблем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 bwMode="auto">
          <a:xfrm>
            <a:off x="539640" y="3081240"/>
            <a:ext cx="8209080" cy="3700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7" name="Table 3"/>
          <p:cNvGraphicFramePr>
            <a:graphicFrameLocks xmlns:a="http://schemas.openxmlformats.org/drawingml/2006/main"/>
          </p:cNvGraphicFramePr>
          <p:nvPr/>
        </p:nvGraphicFramePr>
        <p:xfrm>
          <a:off x="880920" y="1825560"/>
          <a:ext cx="7382160" cy="43531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43080"/>
                <a:gridCol w="1361880"/>
                <a:gridCol w="1462320"/>
                <a:gridCol w="1790640"/>
                <a:gridCol w="1143000"/>
                <a:gridCol w="1281240"/>
              </a:tblGrid>
              <a:tr h="4399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п/п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Проблема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Коренная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причина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Способ решения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проблемы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Срок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Ответственный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6664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64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Затраты времени на поиск необходимых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64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методических материалов и документации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972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Большое количество накопленных и бессистемно хранящихся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	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методических материалов и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9972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документов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71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Сортировка и систематизация бумажных методических материалов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180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15.02.2022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8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старший воспитатель, Нагель В.С.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448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64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Отсутствие единого цветового обозначения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972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 единых правил хранения методических материалов и документов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71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Стандартизация размещения методических материалов и документов.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71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Визуализация мест хранения материалов и документов (цветовое кодирование).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180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25.02.2022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8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старший воспитатель, Нагель В.С.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6208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64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Нерациональное хранение методических материалов и документов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972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 единых правил хранения методических материалов и документов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71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Стандартизация хранения методических материалов и документов в ящиках рабочего стола, на полках шкафов.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60" marR="75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180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25.02.2022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98280">
                        <a:lnSpc>
                          <a:spcPct val="107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старший воспитатель, Нагель В.С.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 bwMode="auto">
          <a:xfrm>
            <a:off x="2055600" y="259920"/>
            <a:ext cx="484956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Достигнутые результаты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3059280" y="4221000"/>
          <a:ext cx="5933880" cy="2367000"/>
        </p:xfrm>
        <a:graphic>
          <a:graphicData uri="http://schemas.openxmlformats.org/presentationml/2006/ole">
            <p:oleObj name="oleObj" r:id="rId3" imgW="0" imgH="0" progId="Excel.Sheet.12">
              <p:embed/>
              <p:pic>
                <p:nvPicPr>
                  <p:cNvPr id="160" name="Диаграмма 4" descr="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3059280" y="4221000"/>
                    <a:ext cx="5933880" cy="2367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" name="Table 3"/>
          <p:cNvGraphicFramePr>
            <a:graphicFrameLocks xmlns:a="http://schemas.openxmlformats.org/drawingml/2006/main"/>
          </p:cNvGraphicFramePr>
          <p:nvPr/>
        </p:nvGraphicFramePr>
        <p:xfrm>
          <a:off x="755640" y="1484280"/>
          <a:ext cx="7885080" cy="342251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836720"/>
                <a:gridCol w="2087640"/>
                <a:gridCol w="1722240"/>
                <a:gridCol w="2238480"/>
              </a:tblGrid>
              <a:tr h="5875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цели (ед.изм)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  <a:round/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  <a:round/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  <a:round/>
                    </a:lnL>
                    <a:lnR w="5760" algn="ctr">
                      <a:solidFill>
                        <a:srgbClr val="FFFFFF"/>
                      </a:solidFill>
                      <a:round/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  <a:round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Полученный результат, эффект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  <a:round/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</a:tr>
              <a:tr h="2835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Разработка рационального расположения и единого цветового обеспечения методических материалов и документации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Сокращения времени по нахождению требуемых методических материалов и документов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  <a:round/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1. 30%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5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  <a:round/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  <a:round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Единая система цветового обозначения документов и методического материала педагогических работников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AutoNum type="arabicPeriod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Сокращение временных затрат педагогов на поиск документации и методических материалов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 bwMode="auto">
          <a:xfrm>
            <a:off x="2055600" y="259920"/>
            <a:ext cx="4849560" cy="1068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3B4555"/>
                </a:solidFill>
                <a:latin typeface="Futura PT Medium"/>
              </a:rPr>
              <a:t>Достигнутые результаты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 bwMode="auto">
          <a:xfrm>
            <a:off x="3635280" y="3573360"/>
            <a:ext cx="1224000" cy="3373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i="1" strike="noStrike" spc="-1">
                <a:solidFill>
                  <a:srgbClr val="FF0000"/>
                </a:solidFill>
                <a:latin typeface="Arial"/>
              </a:rPr>
              <a:t>фото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Рисунок 5" descr="https://avatars.mds.yandex.net/get-zen_doc/3582174/pub_5f7cdfd7f8625710925a6c12_5f7ce112f8625710925b7c28/scale_1200"/>
          <p:cNvPicPr/>
          <p:nvPr/>
        </p:nvPicPr>
        <p:blipFill>
          <a:blip r:embed="rId2"/>
          <a:stretch/>
        </p:blipFill>
        <p:spPr bwMode="auto">
          <a:xfrm>
            <a:off x="2268360" y="1484280"/>
            <a:ext cx="4687920" cy="432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/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Арам Аракелян</dc:creator>
  <cp:keywords/>
  <dc:description/>
  <dc:identifier/>
  <dc:language>en-US</dc:language>
  <cp:lastModifiedBy>ЦРР АНТОШКА</cp:lastModifiedBy>
  <cp:revision>601</cp:revision>
  <dcterms:created xsi:type="dcterms:W3CDTF">2007-01-29T11:57:19Z</dcterms:created>
  <dcterms:modified xsi:type="dcterms:W3CDTF">2023-04-10T04:04:33Z</dcterms:modified>
  <cp:category/>
  <cp:contentStatus/>
  <cp:version/>
</cp:coreProperties>
</file>